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1" roundtripDataSignature="AMtx7mgdyP3HVYiU9+gfU69EfhtwbSZn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/>
              <a:t>Comentário:</a:t>
            </a:r>
            <a:r>
              <a:rPr lang="pt-BR"/>
              <a:t> random.randint(1, 50) é a função correta para gerar um número inteiro aleatório entre 1 e 50.</a:t>
            </a:r>
            <a:endParaRPr/>
          </a:p>
        </p:txBody>
      </p:sp>
      <p:sp>
        <p:nvSpPr>
          <p:cNvPr id="241" name="Google Shape;24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b2f17deeef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g2b2f17deeef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3" name="Google Shape;34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4" name="Google Shape;35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2f17deee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g2b2f17deee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382" y="1"/>
            <a:ext cx="9190386" cy="513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8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hyperlink" Target="https://docs.google.com/document/d/1uEG5m2P8XmrHFPunwYjirs3sB1RajAD-/edit?usp=drive_link&amp;ouid=111990524911817921609&amp;rtpof=true&amp;sd=true" TargetMode="External"/><Relationship Id="rId7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20.jp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1.png"/><Relationship Id="rId7" Type="http://schemas.openxmlformats.org/officeDocument/2006/relationships/image" Target="../media/image33.png"/><Relationship Id="rId8" Type="http://schemas.openxmlformats.org/officeDocument/2006/relationships/hyperlink" Target="https://cursos.alura.com.br/course/python-introducao-a-linguagem" TargetMode="External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9" Type="http://schemas.openxmlformats.org/officeDocument/2006/relationships/image" Target="../media/image34.png"/><Relationship Id="rId5" Type="http://schemas.openxmlformats.org/officeDocument/2006/relationships/image" Target="../media/image2.png"/><Relationship Id="rId6" Type="http://schemas.openxmlformats.org/officeDocument/2006/relationships/image" Target="../media/image32.gif"/><Relationship Id="rId7" Type="http://schemas.openxmlformats.org/officeDocument/2006/relationships/image" Target="../media/image28.png"/><Relationship Id="rId8" Type="http://schemas.openxmlformats.org/officeDocument/2006/relationships/hyperlink" Target="https://cursos.alura.com.br/course/python-introducao-a-linguagem/task/22694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9" Type="http://schemas.openxmlformats.org/officeDocument/2006/relationships/image" Target="../media/image43.png"/><Relationship Id="rId5" Type="http://schemas.openxmlformats.org/officeDocument/2006/relationships/image" Target="../media/image2.png"/><Relationship Id="rId6" Type="http://schemas.openxmlformats.org/officeDocument/2006/relationships/image" Target="../media/image32.gif"/><Relationship Id="rId7" Type="http://schemas.openxmlformats.org/officeDocument/2006/relationships/image" Target="../media/image28.png"/><Relationship Id="rId8" Type="http://schemas.openxmlformats.org/officeDocument/2006/relationships/hyperlink" Target="https://cursos.alura.com.br/course/python-introducao-a-linguagem/task/22847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7.png"/><Relationship Id="rId7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9.png"/><Relationship Id="rId7" Type="http://schemas.openxmlformats.org/officeDocument/2006/relationships/hyperlink" Target="https://play.google.com/store/apps/details?id=br.com.alura.mobi&amp;hl=pt_BR&amp;pli=1" TargetMode="External"/><Relationship Id="rId8" Type="http://schemas.openxmlformats.org/officeDocument/2006/relationships/hyperlink" Target="https://apps.apple.com/br/app/alura-cursos-online/id1225776635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hyperlink" Target="https://www.online-python.com/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/>
          <p:nvPr/>
        </p:nvSpPr>
        <p:spPr>
          <a:xfrm>
            <a:off x="109788" y="101089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479" y="198521"/>
            <a:ext cx="1112921" cy="589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4403558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>
            <p:ph type="ctrTitle"/>
          </p:nvPr>
        </p:nvSpPr>
        <p:spPr>
          <a:xfrm>
            <a:off x="3614710" y="1049315"/>
            <a:ext cx="4744200" cy="117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 sz="3400">
                <a:latin typeface="Calibri"/>
                <a:ea typeface="Calibri"/>
                <a:cs typeface="Calibri"/>
                <a:sym typeface="Calibri"/>
              </a:rPr>
              <a:t>Curso Técnico Profissional</a:t>
            </a:r>
            <a:br>
              <a:rPr lang="pt-BR" sz="3400"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34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750443" y="2485962"/>
            <a:ext cx="4608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PROGRAMAÇÃO NO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DESENVOLVIMENTO DE 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SISTEMAS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3ª SÉRIE</a:t>
            </a:r>
            <a:endParaRPr sz="2000"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Gerando números aleatórios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2000"/>
              <a:t>Aula 06</a:t>
            </a:r>
            <a:endParaRPr sz="2000"/>
          </a:p>
        </p:txBody>
      </p:sp>
      <p:pic>
        <p:nvPicPr>
          <p:cNvPr descr="Ícone&#10;&#10;Descrição gerada automaticamente" id="62" name="Google Shape;6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313" y="788192"/>
            <a:ext cx="3588820" cy="35888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69" name="Google Shape;1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70" name="Google Shape;17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72" name="Google Shape;17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0"/>
          <p:cNvSpPr txBox="1"/>
          <p:nvPr/>
        </p:nvSpPr>
        <p:spPr>
          <a:xfrm>
            <a:off x="221124" y="189495"/>
            <a:ext cx="812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Implicações da Aleatoriedade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0"/>
          <p:cNvSpPr txBox="1"/>
          <p:nvPr/>
        </p:nvSpPr>
        <p:spPr>
          <a:xfrm>
            <a:off x="490600" y="1069250"/>
            <a:ext cx="4300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aleatoriedade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aumenta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fator 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replay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jogo. 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000" y="2071963"/>
            <a:ext cx="3974000" cy="2234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" name="Google Shape;176;p10"/>
          <p:cNvSpPr txBox="1"/>
          <p:nvPr/>
        </p:nvSpPr>
        <p:spPr>
          <a:xfrm>
            <a:off x="4853675" y="1151350"/>
            <a:ext cx="39741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Ao garantir que cada partida seja diferente, mantém os jogadores engajados e desafiados, pois eles não podem simplesmente memorizar as respostas.</a:t>
            </a:r>
            <a:endParaRPr b="1"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82" name="Google Shape;18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83" name="Google Shape;18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85" name="Google Shape;18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1"/>
          <p:cNvSpPr txBox="1"/>
          <p:nvPr/>
        </p:nvSpPr>
        <p:spPr>
          <a:xfrm>
            <a:off x="205575" y="189495"/>
            <a:ext cx="715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Aplicação Prática no Jogo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1"/>
          <p:cNvSpPr txBox="1"/>
          <p:nvPr/>
        </p:nvSpPr>
        <p:spPr>
          <a:xfrm>
            <a:off x="3210850" y="1272250"/>
            <a:ext cx="5437800" cy="28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Implementamos a aleatoriedade no jogo de adivinhação utilizando </a:t>
            </a:r>
            <a:r>
              <a:rPr b="1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random.randint()</a:t>
            </a: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Isso é feito no início de cada jogo para definir o </a:t>
            </a:r>
            <a:r>
              <a:rPr b="1" i="0" lang="pt-BR" sz="2900" u="none" cap="none" strike="noStrik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número alvo</a:t>
            </a: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criando uma nova experiência a cada rodada.</a:t>
            </a:r>
            <a:endParaRPr b="1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1"/>
          <p:cNvPicPr preferRelativeResize="0"/>
          <p:nvPr/>
        </p:nvPicPr>
        <p:blipFill rotWithShape="1">
          <a:blip r:embed="rId6">
            <a:alphaModFix/>
          </a:blip>
          <a:srcRect b="0" l="21832" r="30247" t="7893"/>
          <a:stretch/>
        </p:blipFill>
        <p:spPr>
          <a:xfrm>
            <a:off x="554400" y="1402487"/>
            <a:ext cx="2656450" cy="28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00" y="90225"/>
            <a:ext cx="8924399" cy="496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195" name="Google Shape;19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2"/>
          <p:cNvSpPr txBox="1"/>
          <p:nvPr/>
        </p:nvSpPr>
        <p:spPr>
          <a:xfrm>
            <a:off x="244425" y="236295"/>
            <a:ext cx="7156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7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Considerações sobre Aleatoriedade</a:t>
            </a:r>
            <a:endParaRPr b="0" i="0" sz="37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2"/>
          <p:cNvSpPr txBox="1"/>
          <p:nvPr/>
        </p:nvSpPr>
        <p:spPr>
          <a:xfrm>
            <a:off x="321775" y="1212475"/>
            <a:ext cx="8341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Embora a aleatoriedade adicione excitação, é </a:t>
            </a:r>
            <a:r>
              <a:rPr lang="pt-BR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b="0" i="0" lang="pt-BR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equilibrá-la com regras claras e um design de jogo justo</a:t>
            </a:r>
            <a:r>
              <a:rPr lang="pt-BR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Isso assegura que o jogo permaneça desafiador, mas não frustrante</a:t>
            </a:r>
            <a:r>
              <a:rPr b="1" lang="pt-BR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1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6814" y="4456300"/>
            <a:ext cx="521650" cy="48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4825" y="152674"/>
            <a:ext cx="821725" cy="4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06" name="Google Shape;20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07" name="Google Shape;20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09" name="Google Shape;20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3"/>
          <p:cNvSpPr txBox="1"/>
          <p:nvPr/>
        </p:nvSpPr>
        <p:spPr>
          <a:xfrm>
            <a:off x="174525" y="148295"/>
            <a:ext cx="715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Melhores Práticas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3"/>
          <p:cNvSpPr txBox="1"/>
          <p:nvPr/>
        </p:nvSpPr>
        <p:spPr>
          <a:xfrm>
            <a:off x="174525" y="957313"/>
            <a:ext cx="52068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Ao usar números aleatórios, é importante considerar o impacto na experiência do jogador. Por exemplo, limitar o intervalo de números aleatórios pode ajudar a manter o jogo acessível para iniciantes, enquanto expandi-lo pode aumentar o desafio para jogadores experientes.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1175" y="746900"/>
            <a:ext cx="3557325" cy="3557325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18" name="Google Shape;21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19" name="Google Shape;21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21" name="Google Shape;22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4"/>
          <p:cNvSpPr txBox="1"/>
          <p:nvPr/>
        </p:nvSpPr>
        <p:spPr>
          <a:xfrm>
            <a:off x="259974" y="306220"/>
            <a:ext cx="8274425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Exemplo atividade para Professor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362125" y="1076825"/>
            <a:ext cx="8274300" cy="25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Demonstração de código com a implementação de random.randint() no jogo de adivinhação: 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Clique no ícone do </a:t>
            </a:r>
            <a:endParaRPr b="1"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saiba mais</a:t>
            </a:r>
            <a:r>
              <a:rPr b="1" lang="pt-BR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1" i="0" sz="3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1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9325" y="2107750"/>
            <a:ext cx="2668525" cy="26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00" y="90225"/>
            <a:ext cx="8924399" cy="496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verno do Paraná prorroga prazo do edital para projeto da Ponte de  Guaratuba - RÁDIO 104 MAIS FM" id="231" name="Google Shape;23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32" name="Google Shape;23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34" name="Google Shape;23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5"/>
          <p:cNvSpPr txBox="1"/>
          <p:nvPr/>
        </p:nvSpPr>
        <p:spPr>
          <a:xfrm>
            <a:off x="205600" y="189500"/>
            <a:ext cx="78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para a fixação do conteúdo estudado 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5"/>
          <p:cNvSpPr txBox="1"/>
          <p:nvPr/>
        </p:nvSpPr>
        <p:spPr>
          <a:xfrm>
            <a:off x="259975" y="1032475"/>
            <a:ext cx="86199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gerar um número aleatório entre 1 e 50 em Python?</a:t>
            </a:r>
            <a:endParaRPr b="1"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random.random(1, 50)</a:t>
            </a:r>
            <a:endParaRPr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random.randint(1, 50)</a:t>
            </a:r>
            <a:endParaRPr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random.range(1, 50)</a:t>
            </a:r>
            <a:endParaRPr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random.number(1, 50)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50759" y="2212045"/>
            <a:ext cx="1666100" cy="16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5"/>
          <p:cNvSpPr txBox="1"/>
          <p:nvPr/>
        </p:nvSpPr>
        <p:spPr>
          <a:xfrm>
            <a:off x="4490850" y="3457050"/>
            <a:ext cx="418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4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Responda em seu caderno!</a:t>
            </a:r>
            <a:endParaRPr b="1" i="0" sz="24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44" name="Google Shape;24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45" name="Google Shape;24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47" name="Google Shape;24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6"/>
          <p:cNvSpPr txBox="1"/>
          <p:nvPr/>
        </p:nvSpPr>
        <p:spPr>
          <a:xfrm>
            <a:off x="182275" y="189500"/>
            <a:ext cx="780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36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 correta</a:t>
            </a:r>
            <a:endParaRPr b="1" sz="3600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6"/>
          <p:cNvSpPr txBox="1"/>
          <p:nvPr/>
        </p:nvSpPr>
        <p:spPr>
          <a:xfrm>
            <a:off x="259975" y="1008350"/>
            <a:ext cx="85353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gerar um número aleatório entre 1 e 50 em Python?</a:t>
            </a:r>
            <a:endParaRPr b="1" sz="19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random.random(1, 50)</a:t>
            </a:r>
            <a:endParaRPr sz="17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5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random.randint(1, 50)</a:t>
            </a:r>
            <a:endParaRPr sz="17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random.range(1, 50)</a:t>
            </a:r>
            <a:endParaRPr sz="17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random.number(1, 50)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5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Resposta correta: </a:t>
            </a:r>
            <a:r>
              <a:rPr lang="pt-BR" sz="2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i="0" lang="pt-BR" sz="25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random.randint(1, 50)</a:t>
            </a:r>
            <a:endParaRPr i="0" sz="25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55" name="Google Shape;25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56" name="Google Shape;25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58" name="Google Shape;25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7"/>
          <p:cNvSpPr txBox="1"/>
          <p:nvPr/>
        </p:nvSpPr>
        <p:spPr>
          <a:xfrm>
            <a:off x="205600" y="189495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7"/>
          <p:cNvSpPr txBox="1"/>
          <p:nvPr/>
        </p:nvSpPr>
        <p:spPr>
          <a:xfrm>
            <a:off x="3690575" y="836000"/>
            <a:ext cx="49260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geração de números aleatórios desempenha um papel fundamental na criação de jogos, incluindo o nosso jogo de adivinhação. Essa técnica introduz um elemento de incerteza, tornando o jogo mais emocionante e variado.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17"/>
          <p:cNvPicPr preferRelativeResize="0"/>
          <p:nvPr/>
        </p:nvPicPr>
        <p:blipFill rotWithShape="1">
          <a:blip r:embed="rId6">
            <a:alphaModFix/>
          </a:blip>
          <a:srcRect b="32777" l="32179" r="33271" t="13293"/>
          <a:stretch/>
        </p:blipFill>
        <p:spPr>
          <a:xfrm>
            <a:off x="411800" y="1128000"/>
            <a:ext cx="2929176" cy="27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b2f17deeef_0_1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67" name="Google Shape;267;g2b2f17deeef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68" name="Google Shape;268;g2b2f17deeef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b2f17deeef_0_1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70" name="Google Shape;270;g2b2f17deeef_0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2b2f17deeef_0_14"/>
          <p:cNvSpPr txBox="1"/>
          <p:nvPr/>
        </p:nvSpPr>
        <p:spPr>
          <a:xfrm>
            <a:off x="259975" y="134775"/>
            <a:ext cx="74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Prática na Plataforma Alura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2b2f17deeef_0_14"/>
          <p:cNvSpPr txBox="1"/>
          <p:nvPr/>
        </p:nvSpPr>
        <p:spPr>
          <a:xfrm>
            <a:off x="263696" y="578562"/>
            <a:ext cx="837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plataforma Alura vamos acessar o seguinte curso: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2b2f17deeef_0_14"/>
          <p:cNvSpPr txBox="1"/>
          <p:nvPr/>
        </p:nvSpPr>
        <p:spPr>
          <a:xfrm>
            <a:off x="356937" y="3554810"/>
            <a:ext cx="8282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recomendação é que você continue esse curso extraclasse, pois ele traz um conteúdo essencial para compreender sobre o referido tema.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g2b2f17deeef_0_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7669" y="1130744"/>
            <a:ext cx="4215063" cy="186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b2f17deeef_0_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71870" y="1024102"/>
            <a:ext cx="2053711" cy="207865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b2f17deeef_0_14"/>
          <p:cNvSpPr txBox="1"/>
          <p:nvPr/>
        </p:nvSpPr>
        <p:spPr>
          <a:xfrm>
            <a:off x="356937" y="3187294"/>
            <a:ext cx="776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o curso: </a:t>
            </a: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82" name="Google Shape;28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83" name="Google Shape;28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85" name="Google Shape;28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9"/>
          <p:cNvSpPr txBox="1"/>
          <p:nvPr/>
        </p:nvSpPr>
        <p:spPr>
          <a:xfrm>
            <a:off x="269756" y="155954"/>
            <a:ext cx="7855069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Gerando e arredondando um número aleatório</a:t>
            </a:r>
            <a:endParaRPr/>
          </a:p>
        </p:txBody>
      </p:sp>
      <p:sp>
        <p:nvSpPr>
          <p:cNvPr id="287" name="Google Shape;287;p19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288" name="Google Shape;28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9"/>
          <p:cNvSpPr txBox="1"/>
          <p:nvPr/>
        </p:nvSpPr>
        <p:spPr>
          <a:xfrm>
            <a:off x="885824" y="4417600"/>
            <a:ext cx="7559351" cy="292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https://cursos.alura.com.br/course/python-introducao-a-linguagem/task/22694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1" name="Google Shape;291;p19"/>
          <p:cNvSpPr txBox="1"/>
          <p:nvPr/>
        </p:nvSpPr>
        <p:spPr>
          <a:xfrm>
            <a:off x="2390316" y="1412423"/>
            <a:ext cx="5113876" cy="1938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lógica principal do nosso jogo já está funcionando, mas ainda há um detalhe, o número secreto não é tão secreto assim, pois ele está fixo! Então vamos alterar isso, para que ele passe a ser um número aleatório, coisa que veremos nesse capítulo.</a:t>
            </a:r>
            <a:endParaRPr/>
          </a:p>
        </p:txBody>
      </p:sp>
      <p:sp>
        <p:nvSpPr>
          <p:cNvPr id="292" name="Google Shape;292;p19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47300" y="759151"/>
            <a:ext cx="1108308" cy="11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5086" y="1336057"/>
            <a:ext cx="2048157" cy="22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9"/>
          <p:cNvSpPr/>
          <p:nvPr/>
        </p:nvSpPr>
        <p:spPr>
          <a:xfrm>
            <a:off x="295964" y="1662505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9"/>
          <p:cNvSpPr/>
          <p:nvPr/>
        </p:nvSpPr>
        <p:spPr>
          <a:xfrm>
            <a:off x="295964" y="2549209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00" y="4521851"/>
            <a:ext cx="1653000" cy="5268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02" name="Google Shape;3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03" name="Google Shape;30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05" name="Google Shape;30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0"/>
          <p:cNvSpPr txBox="1"/>
          <p:nvPr/>
        </p:nvSpPr>
        <p:spPr>
          <a:xfrm>
            <a:off x="269756" y="155954"/>
            <a:ext cx="7855069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Definindo um intervalo para a geração de números aleatórios</a:t>
            </a:r>
            <a:endParaRPr/>
          </a:p>
        </p:txBody>
      </p:sp>
      <p:sp>
        <p:nvSpPr>
          <p:cNvPr id="307" name="Google Shape;307;p20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08" name="Google Shape;30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0"/>
          <p:cNvSpPr txBox="1"/>
          <p:nvPr/>
        </p:nvSpPr>
        <p:spPr>
          <a:xfrm>
            <a:off x="885824" y="4417600"/>
            <a:ext cx="7559351" cy="292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https://cursos.alura.com.br/course/python-introducao-a-linguagem/task/22847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11" name="Google Shape;311;p20"/>
          <p:cNvSpPr txBox="1"/>
          <p:nvPr/>
        </p:nvSpPr>
        <p:spPr>
          <a:xfrm>
            <a:off x="2390316" y="1412423"/>
            <a:ext cx="5113876" cy="163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ideia de multiplicar o número por 100 parece funcionar, mas podemos lembrar que o número gerado é entre 0.0 e 1.0, que quando multiplicado por 100 fica entre 0 e 100. Só que o nosso jogo não aceita o 0!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0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47300" y="763271"/>
            <a:ext cx="1108308" cy="111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5086" y="1336057"/>
            <a:ext cx="2048157" cy="22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/>
          <p:nvPr/>
        </p:nvSpPr>
        <p:spPr>
          <a:xfrm>
            <a:off x="295964" y="1662505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0"/>
          <p:cNvSpPr/>
          <p:nvPr/>
        </p:nvSpPr>
        <p:spPr>
          <a:xfrm>
            <a:off x="295964" y="3255791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22" name="Google Shape;32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23" name="Google Shape;32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25" name="Google Shape;32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1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O que vimos na aula de hoje: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1"/>
          <p:cNvSpPr txBox="1"/>
          <p:nvPr/>
        </p:nvSpPr>
        <p:spPr>
          <a:xfrm>
            <a:off x="259975" y="1208150"/>
            <a:ext cx="83883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Exploramos a geração de números aleatórios em </a:t>
            </a:r>
            <a:r>
              <a:rPr b="1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aplicamos isso ao nosso jogo de adivinhação. 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1"/>
          <p:cNvSpPr txBox="1"/>
          <p:nvPr/>
        </p:nvSpPr>
        <p:spPr>
          <a:xfrm>
            <a:off x="4572000" y="2420375"/>
            <a:ext cx="34188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próxima aula, adicionaremos níveis de dificuldade e pontuação para enriquecer a experiência do jogo.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338651" y="2683325"/>
            <a:ext cx="2199350" cy="16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35" name="Google Shape;3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36" name="Google Shape;33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38" name="Google Shape;33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2"/>
          <p:cNvSpPr txBox="1"/>
          <p:nvPr/>
        </p:nvSpPr>
        <p:spPr>
          <a:xfrm>
            <a:off x="337057" y="355370"/>
            <a:ext cx="8235444" cy="4465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Bibliografia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PUREWAL, Semmy. Aprendendo a Desenvolver Aplicações Web. Desenvolva rapidamente com as tecnologias JavaScript mais modernas. São Paulo: Novatec, 2014.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SILVA, L. F.; OLIVEIRA, A. D. de. Desenvolvimento de Software II C#: programação em camadas. [S. l.]:  CBL Edição do Autor, 2017. E-book.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MARTIN, R. C. Arquitetura limpa: o guia do artesão para estrutura e design de software. Rio de Janeiro: Alta Books, 2019. E-book.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GALOTTI, G. M. A. Qualidade de software. São Paulo: Pearson Education do Brasil, 2016. E-book.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VAZQUEZ, C. E.; SIMÕES, G. S. Engenharia de requisitos: software orientado ao negócio. São Paulo: Brasport, 2016. E-book.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 Netbeans; WebStorm; Sublime Text; Intellij IDEA; Astah Software; Netbeans; Python; Ccharp; Colab; PyCharm; Jupyter Notebook.</a:t>
            </a:r>
            <a:endParaRPr/>
          </a:p>
        </p:txBody>
      </p:sp>
      <p:sp>
        <p:nvSpPr>
          <p:cNvPr id="340" name="Google Shape;340;p22"/>
          <p:cNvSpPr txBox="1"/>
          <p:nvPr/>
        </p:nvSpPr>
        <p:spPr>
          <a:xfrm>
            <a:off x="228900" y="189495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46" name="Google Shape;3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47" name="Google Shape;34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49" name="Google Shape;34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3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 (Imagens)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3"/>
          <p:cNvSpPr txBox="1"/>
          <p:nvPr/>
        </p:nvSpPr>
        <p:spPr>
          <a:xfrm>
            <a:off x="326650" y="890131"/>
            <a:ext cx="8235444" cy="3272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Figuras e Imagens: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https://www.flaticon.com/br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https://www.istockphoto.com/br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https://raw.githubusercontent.com/zbtang/React-Native-ViewPager/HEAD/imgs/dotIndicator.gif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https://storyset.com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57" name="Google Shape;3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58" name="Google Shape;35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60" name="Google Shape;36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361" name="Google Shape;36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0700" y="189500"/>
            <a:ext cx="2754901" cy="2754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62" name="Google Shape;362;p24"/>
          <p:cNvSpPr txBox="1"/>
          <p:nvPr/>
        </p:nvSpPr>
        <p:spPr>
          <a:xfrm>
            <a:off x="1004400" y="3036475"/>
            <a:ext cx="7135200" cy="13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RCO+Aulas é um projeto da Secretaria de Estado da Educação do Paraná e está em constante revisão.  Todos os slides são de uso exclusivo dos professores da Rede Pública de Ensino, com a finalidade específica de aplicação em sala de aula, sendo totalmente vedada a publicização, reutilização, reprodução total ou parcial para quaisquer outros fins.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68" name="Google Shape;3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69" name="Google Shape;36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71" name="Google Shape;37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5"/>
          <p:cNvSpPr txBox="1"/>
          <p:nvPr/>
        </p:nvSpPr>
        <p:spPr>
          <a:xfrm>
            <a:off x="1106650" y="1373650"/>
            <a:ext cx="68454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publicação tem a cooperação entre a UNESCO e a Secretaria de Estado da Educação e do Esporte do Paraná no âmbito da parceria PRODOC 914BRZ1091, cujo objetivo é trazer soluções inovadoras de gestão da rede pública estadual de educação do Paraná para a melhoria da aprendizagem dos alunos. As indicações de nomes e a apresentação do material ao longo desta publicação não implicam a manifestação de qualquer opinião por parte da UNESCO a respeito da condição jurídica de qualquer país, território, cidade, região ou de suas autoridades, tampouco da delimitação de suas fronteiras ou limites As ideias e opiniões expressas nesta publicação são as dos autores e não refletem obrigatoriamente as da UNESCO nem comprometem a Organização.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5"/>
          <p:cNvSpPr txBox="1"/>
          <p:nvPr/>
        </p:nvSpPr>
        <p:spPr>
          <a:xfrm>
            <a:off x="2460550" y="837150"/>
            <a:ext cx="394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Cooperação Técnica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25"/>
          <p:cNvPicPr preferRelativeResize="0"/>
          <p:nvPr/>
        </p:nvPicPr>
        <p:blipFill rotWithShape="1">
          <a:blip r:embed="rId6">
            <a:alphaModFix/>
          </a:blip>
          <a:srcRect b="31728" l="1738" r="2199" t="30933"/>
          <a:stretch/>
        </p:blipFill>
        <p:spPr>
          <a:xfrm>
            <a:off x="6196968" y="4054475"/>
            <a:ext cx="1755081" cy="3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4020" y="3624045"/>
            <a:ext cx="1239850" cy="12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74" name="Google Shape;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184325" y="113509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 de hoje vamos: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77" name="Google Shape;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1644450" y="3360225"/>
            <a:ext cx="3944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um melhor aproveitamento de conteúdo você pode baixar o aplicativo da Alura para seu celular e acompanhar os materiais, clique nos respectivos links: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Ícone&#10;&#10;Descrição gerada automaticamente" id="79" name="Google Shape;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647" y="3267739"/>
            <a:ext cx="1043616" cy="104361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5497970" y="4392619"/>
            <a:ext cx="1386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7150514" y="4392619"/>
            <a:ext cx="135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14506" y="3029550"/>
            <a:ext cx="1386226" cy="13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33981" y="3021300"/>
            <a:ext cx="1386225" cy="13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2680525" y="943175"/>
            <a:ext cx="5922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Gerar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números aleatórios em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como aplicá-l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ao nosso jogo de adivinhação. Discutiremos o módulo </a:t>
            </a: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como ele pode ser usado para criar experiências de jogo dinâmicas e imprevisíveis.</a:t>
            </a:r>
            <a:endParaRPr/>
          </a:p>
        </p:txBody>
      </p:sp>
      <p:pic>
        <p:nvPicPr>
          <p:cNvPr id="85" name="Google Shape;85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5875" y="1023713"/>
            <a:ext cx="1864826" cy="186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92" name="Google Shape;9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94" name="Google Shape;9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3184502" y="397457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ATENÇÃO PROFESSOR!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2270464" y="995789"/>
            <a:ext cx="6505200" cy="353170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Material aqui apresentado, segue a análise do plano de curso contemplando os componentes curriculares e seus objetos de conhecimento, sendo assim, você tem liberdade para customizar o material conforme seu contexto para maior aproveitamento do conteúdo. Em caso de falta ou indisponibilidade de acesso à internet no local de aula, você poderá utilizar os seguintes artigos para criação de material complementar para auxiliar na aula: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Leitura/Recursos Adicionais: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"Automate the Boring Stuff with Python" por Al Sweigart.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Documentação do Python sobre o módulo random: Python Docs - Random.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Ferramenta on line para codificação python: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https://www.online-python.com/</a:t>
            </a: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1227600" y="3165100"/>
            <a:ext cx="6845100" cy="1354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7475" y="3298077"/>
            <a:ext cx="866450" cy="8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5475" y="881850"/>
            <a:ext cx="2125000" cy="21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05" name="Google Shape;10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06" name="Google Shape;10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08" name="Google Shape;10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6"/>
          <p:cNvSpPr txBox="1"/>
          <p:nvPr/>
        </p:nvSpPr>
        <p:spPr>
          <a:xfrm>
            <a:off x="190050" y="148170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 anterior…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 txBox="1"/>
          <p:nvPr/>
        </p:nvSpPr>
        <p:spPr>
          <a:xfrm>
            <a:off x="296376" y="974875"/>
            <a:ext cx="51858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xploramos diferentes métodos de iteração no contexto do nosso jogo de adivinhação em 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focando no uso de loops for com 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range()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variações do 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 while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controlar as tentativas do jogador.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6300" y="974863"/>
            <a:ext cx="3164925" cy="31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2f17deeef_0_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17" name="Google Shape;117;g2b2f17deee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18" name="Google Shape;118;g2b2f17deee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b2f17deeef_0_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20" name="Google Shape;120;g2b2f17deeef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2b2f17deeef_0_0"/>
          <p:cNvSpPr txBox="1"/>
          <p:nvPr/>
        </p:nvSpPr>
        <p:spPr>
          <a:xfrm>
            <a:off x="182275" y="150825"/>
            <a:ext cx="80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Para pensarmos juntos! 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2b2f17deeef_0_0"/>
          <p:cNvSpPr txBox="1"/>
          <p:nvPr/>
        </p:nvSpPr>
        <p:spPr>
          <a:xfrm>
            <a:off x="3826225" y="1057350"/>
            <a:ext cx="48759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Pense em maneiras de equilibrar o desafio e a jogabilidade justa em um jogo de adivinhação</a:t>
            </a:r>
            <a:r>
              <a:rPr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0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g2b2f17deeef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5572" y="2987629"/>
            <a:ext cx="1498752" cy="10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b2f17deeef_0_0"/>
          <p:cNvSpPr txBox="1"/>
          <p:nvPr/>
        </p:nvSpPr>
        <p:spPr>
          <a:xfrm>
            <a:off x="1034373" y="4016025"/>
            <a:ext cx="362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4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Quem sabe responde!</a:t>
            </a:r>
            <a:endParaRPr b="1" i="0" sz="24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g2b2f17deeef_0_0"/>
          <p:cNvPicPr preferRelativeResize="0"/>
          <p:nvPr/>
        </p:nvPicPr>
        <p:blipFill rotWithShape="1">
          <a:blip r:embed="rId7">
            <a:alphaModFix/>
          </a:blip>
          <a:srcRect b="2987" l="0" r="0" t="0"/>
          <a:stretch/>
        </p:blipFill>
        <p:spPr>
          <a:xfrm>
            <a:off x="4856940" y="3021525"/>
            <a:ext cx="2819035" cy="20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2b2f17deeef_0_0"/>
          <p:cNvSpPr txBox="1"/>
          <p:nvPr/>
        </p:nvSpPr>
        <p:spPr>
          <a:xfrm>
            <a:off x="326325" y="971200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a </a:t>
            </a:r>
            <a:r>
              <a:rPr b="1" lang="pt-BR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aleatoriedade</a:t>
            </a: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afeta a experiência do jogador?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32" name="Google Shape;13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33" name="Google Shape;13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134" name="Google Shape;13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 txBox="1"/>
          <p:nvPr/>
        </p:nvSpPr>
        <p:spPr>
          <a:xfrm>
            <a:off x="190025" y="182820"/>
            <a:ext cx="6094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Resposta</a:t>
            </a:r>
            <a:endParaRPr b="0" i="0" sz="3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 txBox="1"/>
          <p:nvPr/>
        </p:nvSpPr>
        <p:spPr>
          <a:xfrm>
            <a:off x="109800" y="1242800"/>
            <a:ext cx="4093800" cy="24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aleatoriedade</a:t>
            </a: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torna o jogo mais </a:t>
            </a:r>
            <a:r>
              <a:rPr b="1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desafiador</a:t>
            </a: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interessante</a:t>
            </a: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No entanto, é essencial equilibrar a dificuldade para manter o jogo justo e agradável.</a:t>
            </a:r>
            <a:endParaRPr b="1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6657" y="338625"/>
            <a:ext cx="3892154" cy="44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44" name="Google Shape;1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45" name="Google Shape;14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47" name="Google Shape;14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8"/>
          <p:cNvSpPr txBox="1"/>
          <p:nvPr/>
        </p:nvSpPr>
        <p:spPr>
          <a:xfrm>
            <a:off x="203599" y="189495"/>
            <a:ext cx="867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36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ódulo random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 txBox="1"/>
          <p:nvPr/>
        </p:nvSpPr>
        <p:spPr>
          <a:xfrm>
            <a:off x="3530025" y="1011975"/>
            <a:ext cx="5133000" cy="20415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módulo pode 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situações imprevisíveis, aumentando a diversão e o desafio.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1"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possui várias funções, com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randint 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sendo a mais utilizada para gerar inteiros aleatórios.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372950" y="893525"/>
            <a:ext cx="30000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1" lang="pt-BR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módulo </a:t>
            </a:r>
            <a:r>
              <a:rPr b="1" i="1" lang="pt-BR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b="1" lang="pt-BR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</a:t>
            </a:r>
            <a:r>
              <a:rPr b="1" lang="pt-BR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pt-BR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oferece funcionalidades para gerar números aleatórios. </a:t>
            </a:r>
            <a:endParaRPr sz="2100"/>
          </a:p>
        </p:txBody>
      </p:sp>
      <p:pic>
        <p:nvPicPr>
          <p:cNvPr id="151" name="Google Shape;15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3" y="3138950"/>
            <a:ext cx="2861922" cy="18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57" name="Google Shape;15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58" name="Google Shape;15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60" name="Google Shape;16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 txBox="1"/>
          <p:nvPr/>
        </p:nvSpPr>
        <p:spPr>
          <a:xfrm>
            <a:off x="205574" y="184320"/>
            <a:ext cx="823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random.randint() para Jogos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9"/>
          <p:cNvSpPr txBox="1"/>
          <p:nvPr/>
        </p:nvSpPr>
        <p:spPr>
          <a:xfrm>
            <a:off x="311899" y="1069250"/>
            <a:ext cx="46467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random.randint(a, b)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gera um inteiro aleatório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onde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&lt;= N &lt;= b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No nosso jogo, essa função cria o elemento surpresa, gerando o número que os jogadores tentarão adivinhar. Isso garante que cada rodada do jogo seja única.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6575" y="878825"/>
            <a:ext cx="3619100" cy="36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